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1" r:id="rId6"/>
    <p:sldId id="262" r:id="rId7"/>
    <p:sldId id="259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1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3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16BF-EDD4-8748-8E16-C0580A7DA30A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BDE2-029F-B146-A624-05B40248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 smtClean="0"/>
              <a:t>Društvene mreže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dirty="0" smtClean="0"/>
              <a:t>Facebook, Twitter, Instagram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1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88780_10207465866958455_17909721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12" y="643719"/>
            <a:ext cx="3162848" cy="5614056"/>
          </a:xfrm>
          <a:prstGeom prst="rect">
            <a:avLst/>
          </a:prstGeom>
        </p:spPr>
      </p:pic>
      <p:pic>
        <p:nvPicPr>
          <p:cNvPr id="5" name="Picture 4" descr="12790196_10207465873638622_1467209838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30" y="643719"/>
            <a:ext cx="3162848" cy="5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848"/>
            <a:ext cx="8229600" cy="4908316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hr-HR" sz="1800" dirty="0" smtClean="0">
                <a:latin typeface="Arial"/>
                <a:cs typeface="Arial"/>
              </a:rPr>
              <a:t>najvažniji </a:t>
            </a:r>
            <a:r>
              <a:rPr lang="hr-HR" sz="1800" dirty="0">
                <a:latin typeface="Arial"/>
                <a:cs typeface="Arial"/>
              </a:rPr>
              <a:t>izvor </a:t>
            </a:r>
            <a:r>
              <a:rPr lang="hr-HR" sz="1800" dirty="0" smtClean="0">
                <a:latin typeface="Arial"/>
                <a:cs typeface="Arial"/>
              </a:rPr>
              <a:t>informacija</a:t>
            </a:r>
            <a:endParaRPr lang="ta-IN" sz="18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ta-IN" sz="1800" dirty="0" smtClean="0">
                <a:latin typeface="Arial"/>
                <a:cs typeface="Arial"/>
              </a:rPr>
              <a:t>o</a:t>
            </a:r>
            <a:r>
              <a:rPr lang="hr-HR" sz="1800" dirty="0" smtClean="0">
                <a:latin typeface="Arial"/>
                <a:cs typeface="Arial"/>
              </a:rPr>
              <a:t>dličan prostor </a:t>
            </a:r>
            <a:r>
              <a:rPr lang="hr-HR" sz="1800" dirty="0">
                <a:latin typeface="Arial"/>
                <a:cs typeface="Arial"/>
              </a:rPr>
              <a:t>za marketinške i PR </a:t>
            </a:r>
            <a:r>
              <a:rPr lang="hr-HR" sz="1800" dirty="0" smtClean="0">
                <a:latin typeface="Arial"/>
                <a:cs typeface="Arial"/>
              </a:rPr>
              <a:t>aktivnosti</a:t>
            </a:r>
            <a:endParaRPr lang="ta-IN" sz="18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ta-IN" sz="1800" dirty="0">
                <a:latin typeface="Arial"/>
                <a:cs typeface="Arial"/>
              </a:rPr>
              <a:t>d</a:t>
            </a:r>
            <a:r>
              <a:rPr lang="hr-HR" sz="1800" dirty="0" smtClean="0">
                <a:latin typeface="Arial"/>
                <a:cs typeface="Arial"/>
              </a:rPr>
              <a:t>ruštvenim </a:t>
            </a:r>
            <a:r>
              <a:rPr lang="hr-HR" sz="1800" dirty="0">
                <a:latin typeface="Arial"/>
                <a:cs typeface="Arial"/>
              </a:rPr>
              <a:t>mrežama upravlja community manager, u Hrvatskoj ne baš razvikan </a:t>
            </a:r>
            <a:r>
              <a:rPr lang="hr-HR" sz="1800" dirty="0" smtClean="0">
                <a:latin typeface="Arial"/>
                <a:cs typeface="Arial"/>
              </a:rPr>
              <a:t>pojam</a:t>
            </a:r>
            <a:endParaRPr lang="ta-IN" sz="18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ta-IN" sz="1800" dirty="0">
                <a:latin typeface="Arial"/>
                <a:cs typeface="Arial"/>
              </a:rPr>
              <a:t>c</a:t>
            </a:r>
            <a:r>
              <a:rPr lang="hr-HR" sz="1800" dirty="0" smtClean="0">
                <a:latin typeface="Arial"/>
                <a:cs typeface="Arial"/>
              </a:rPr>
              <a:t>ommunity manager</a:t>
            </a:r>
            <a:r>
              <a:rPr lang="ta-IN" sz="1800" dirty="0" smtClean="0">
                <a:latin typeface="Arial"/>
                <a:cs typeface="Arial"/>
              </a:rPr>
              <a:t> (CM) =</a:t>
            </a:r>
            <a:r>
              <a:rPr lang="hr-HR" sz="1800" dirty="0" smtClean="0">
                <a:latin typeface="Arial"/>
                <a:cs typeface="Arial"/>
              </a:rPr>
              <a:t> kreira </a:t>
            </a:r>
            <a:r>
              <a:rPr lang="hr-HR" sz="1800" dirty="0">
                <a:latin typeface="Arial"/>
                <a:cs typeface="Arial"/>
              </a:rPr>
              <a:t>i objavljuje sadržaj za društvene mreže, </a:t>
            </a:r>
            <a:r>
              <a:rPr lang="hr-HR" sz="1800" dirty="0" smtClean="0">
                <a:latin typeface="Arial"/>
                <a:cs typeface="Arial"/>
              </a:rPr>
              <a:t>mora </a:t>
            </a:r>
            <a:r>
              <a:rPr lang="hr-HR" sz="1800" dirty="0">
                <a:latin typeface="Arial"/>
                <a:cs typeface="Arial"/>
              </a:rPr>
              <a:t>znati kako njegova publika </a:t>
            </a:r>
            <a:r>
              <a:rPr lang="hr-HR" sz="1800" dirty="0" smtClean="0">
                <a:latin typeface="Arial"/>
                <a:cs typeface="Arial"/>
              </a:rPr>
              <a:t>diše</a:t>
            </a:r>
            <a:r>
              <a:rPr lang="ta-IN" sz="1800" dirty="0" smtClean="0">
                <a:latin typeface="Arial"/>
                <a:cs typeface="Arial"/>
              </a:rPr>
              <a:t>, m</a:t>
            </a:r>
            <a:r>
              <a:rPr lang="hr-HR" sz="1800" dirty="0" smtClean="0">
                <a:latin typeface="Arial"/>
                <a:cs typeface="Arial"/>
              </a:rPr>
              <a:t>ora </a:t>
            </a:r>
            <a:r>
              <a:rPr lang="hr-HR" sz="1800" dirty="0">
                <a:latin typeface="Arial"/>
                <a:cs typeface="Arial"/>
              </a:rPr>
              <a:t>biti moderator komunikacije između članova neke grupe, stranice ili profila na društvenim </a:t>
            </a:r>
            <a:r>
              <a:rPr lang="hr-HR" sz="1800" dirty="0" smtClean="0">
                <a:latin typeface="Arial"/>
                <a:cs typeface="Arial"/>
              </a:rPr>
              <a:t>mrežama</a:t>
            </a:r>
            <a:endParaRPr lang="ta-IN" sz="18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hr-HR" sz="1800" dirty="0" smtClean="0">
                <a:latin typeface="Arial"/>
                <a:cs typeface="Arial"/>
              </a:rPr>
              <a:t>zadatak </a:t>
            </a:r>
            <a:r>
              <a:rPr lang="ta-IN" sz="1800" dirty="0" smtClean="0">
                <a:latin typeface="Arial"/>
                <a:cs typeface="Arial"/>
              </a:rPr>
              <a:t>CM-a: </a:t>
            </a:r>
            <a:r>
              <a:rPr lang="hr-HR" sz="1800" dirty="0" smtClean="0">
                <a:latin typeface="Arial"/>
                <a:cs typeface="Arial"/>
              </a:rPr>
              <a:t>znati </a:t>
            </a:r>
            <a:r>
              <a:rPr lang="hr-HR" sz="1800" dirty="0">
                <a:latin typeface="Arial"/>
                <a:cs typeface="Arial"/>
              </a:rPr>
              <a:t>kako zajednica s kojom komunicira reagira na sadržaj koji objavljuje, </a:t>
            </a:r>
            <a:r>
              <a:rPr lang="hr-HR" sz="1800" dirty="0" smtClean="0">
                <a:latin typeface="Arial"/>
                <a:cs typeface="Arial"/>
              </a:rPr>
              <a:t>kada </a:t>
            </a:r>
            <a:r>
              <a:rPr lang="hr-HR" sz="1800" dirty="0">
                <a:latin typeface="Arial"/>
                <a:cs typeface="Arial"/>
              </a:rPr>
              <a:t>je najaktivnija i kada će i koju vrstu sadržaja ona dalje dijeliti, lajkati ili </a:t>
            </a:r>
            <a:r>
              <a:rPr lang="hr-HR" sz="1800" dirty="0" smtClean="0">
                <a:latin typeface="Arial"/>
                <a:cs typeface="Arial"/>
              </a:rPr>
              <a:t>komentirati</a:t>
            </a:r>
            <a:endParaRPr lang="ta-IN" sz="1800" dirty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ta-IN" sz="1800" dirty="0" smtClean="0">
                <a:latin typeface="Arial"/>
                <a:cs typeface="Arial"/>
              </a:rPr>
              <a:t>s</a:t>
            </a:r>
            <a:r>
              <a:rPr lang="hr-HR" sz="1800" dirty="0" smtClean="0">
                <a:latin typeface="Arial"/>
                <a:cs typeface="Arial"/>
              </a:rPr>
              <a:t>ve </a:t>
            </a:r>
            <a:r>
              <a:rPr lang="hr-HR" sz="1800" dirty="0">
                <a:latin typeface="Arial"/>
                <a:cs typeface="Arial"/>
              </a:rPr>
              <a:t>to može se saznati tjednim praćenjem aktivnosti stranice koju može vidjeti administrator stranice.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9258"/>
            <a:ext cx="5779149" cy="72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z="3200" dirty="0" smtClean="0"/>
              <a:t>DRUŠTVENE MREŽE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861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cial-media-network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7" t="1649" r="33453"/>
          <a:stretch/>
        </p:blipFill>
        <p:spPr>
          <a:xfrm>
            <a:off x="313135" y="0"/>
            <a:ext cx="4323014" cy="6744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9403" y="2714059"/>
            <a:ext cx="3079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HRVATSKA: </a:t>
            </a:r>
          </a:p>
          <a:p>
            <a:endParaRPr lang="ta-IN" dirty="0"/>
          </a:p>
          <a:p>
            <a:pPr marL="285750" indent="-285750">
              <a:buFont typeface="Arial"/>
              <a:buChar char="•"/>
            </a:pPr>
            <a:r>
              <a:rPr lang="ta-IN" dirty="0" smtClean="0"/>
              <a:t> najpoznatije društvene mreže su Facebook, Instagram i Twitter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3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Facebook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1494" cy="4525963"/>
          </a:xfrm>
        </p:spPr>
        <p:txBody>
          <a:bodyPr>
            <a:normAutofit/>
          </a:bodyPr>
          <a:lstStyle/>
          <a:p>
            <a:r>
              <a:rPr lang="ta-IN" sz="1800" dirty="0" smtClean="0">
                <a:latin typeface="Arial"/>
                <a:cs typeface="Arial"/>
              </a:rPr>
              <a:t>n</a:t>
            </a:r>
            <a:r>
              <a:rPr lang="hr-HR" sz="1800" dirty="0" smtClean="0">
                <a:latin typeface="Arial"/>
                <a:cs typeface="Arial"/>
              </a:rPr>
              <a:t>aj</a:t>
            </a:r>
            <a:r>
              <a:rPr lang="ta-IN" sz="1800" dirty="0" smtClean="0">
                <a:latin typeface="Arial"/>
                <a:cs typeface="Arial"/>
              </a:rPr>
              <a:t>raširenija</a:t>
            </a:r>
            <a:r>
              <a:rPr lang="hr-HR" sz="1800" dirty="0" smtClean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društvena </a:t>
            </a:r>
            <a:r>
              <a:rPr lang="hr-HR" sz="1800" dirty="0" smtClean="0">
                <a:latin typeface="Arial"/>
                <a:cs typeface="Arial"/>
              </a:rPr>
              <a:t>mreža</a:t>
            </a:r>
            <a:r>
              <a:rPr lang="ta-IN" sz="1800" dirty="0" smtClean="0">
                <a:latin typeface="Arial"/>
                <a:cs typeface="Arial"/>
              </a:rPr>
              <a:t> u Hrvatskoj</a:t>
            </a:r>
          </a:p>
          <a:p>
            <a:pPr marL="0" indent="0">
              <a:buNone/>
            </a:pPr>
            <a:endParaRPr lang="ta-IN" sz="1800" dirty="0" smtClean="0">
              <a:latin typeface="Arial"/>
              <a:cs typeface="Arial"/>
            </a:endParaRPr>
          </a:p>
          <a:p>
            <a:r>
              <a:rPr lang="ta-IN" sz="1800" dirty="0">
                <a:latin typeface="Arial"/>
                <a:cs typeface="Arial"/>
              </a:rPr>
              <a:t>p</a:t>
            </a:r>
            <a:r>
              <a:rPr lang="ta-IN" sz="1800" dirty="0" smtClean="0">
                <a:latin typeface="Arial"/>
                <a:cs typeface="Arial"/>
              </a:rPr>
              <a:t>opularnost stalno raste </a:t>
            </a:r>
            <a:r>
              <a:rPr lang="hr-HR" sz="1800" dirty="0" smtClean="0">
                <a:latin typeface="Arial"/>
                <a:cs typeface="Arial"/>
              </a:rPr>
              <a:t> </a:t>
            </a:r>
            <a:endParaRPr lang="ta-IN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ta-IN" sz="1800" dirty="0" smtClean="0">
              <a:latin typeface="Arial"/>
              <a:cs typeface="Arial"/>
            </a:endParaRPr>
          </a:p>
          <a:p>
            <a:r>
              <a:rPr lang="ta-IN" sz="1800" dirty="0">
                <a:latin typeface="Arial"/>
                <a:cs typeface="Arial"/>
              </a:rPr>
              <a:t>i</a:t>
            </a:r>
            <a:r>
              <a:rPr lang="ta-IN" sz="1800" dirty="0" smtClean="0">
                <a:latin typeface="Arial"/>
                <a:cs typeface="Arial"/>
              </a:rPr>
              <a:t>nformacije na FB: </a:t>
            </a:r>
            <a:r>
              <a:rPr lang="hr-HR" sz="1800" dirty="0" smtClean="0">
                <a:latin typeface="Arial"/>
                <a:cs typeface="Arial"/>
              </a:rPr>
              <a:t>sažet</a:t>
            </a:r>
            <a:r>
              <a:rPr lang="ta-IN" sz="1800" dirty="0" smtClean="0">
                <a:latin typeface="Arial"/>
                <a:cs typeface="Arial"/>
              </a:rPr>
              <a:t>e</a:t>
            </a:r>
            <a:r>
              <a:rPr lang="hr-HR" sz="1800" dirty="0" smtClean="0">
                <a:latin typeface="Arial"/>
                <a:cs typeface="Arial"/>
              </a:rPr>
              <a:t> </a:t>
            </a:r>
            <a:r>
              <a:rPr lang="hr-HR" sz="1800" dirty="0">
                <a:latin typeface="Arial"/>
                <a:cs typeface="Arial"/>
              </a:rPr>
              <a:t>i </a:t>
            </a:r>
            <a:r>
              <a:rPr lang="hr-HR" sz="1800" dirty="0" smtClean="0">
                <a:latin typeface="Arial"/>
                <a:cs typeface="Arial"/>
              </a:rPr>
              <a:t>jasn</a:t>
            </a:r>
            <a:r>
              <a:rPr lang="ta-IN" sz="1800" dirty="0" smtClean="0">
                <a:latin typeface="Arial"/>
                <a:cs typeface="Arial"/>
              </a:rPr>
              <a:t>e</a:t>
            </a:r>
            <a:r>
              <a:rPr lang="hr-HR" sz="1800" dirty="0" smtClean="0">
                <a:latin typeface="Arial"/>
                <a:cs typeface="Arial"/>
              </a:rPr>
              <a:t>, ne preslužben</a:t>
            </a:r>
            <a:r>
              <a:rPr lang="ta-IN" sz="1800" dirty="0" smtClean="0">
                <a:latin typeface="Arial"/>
                <a:cs typeface="Arial"/>
              </a:rPr>
              <a:t>e</a:t>
            </a:r>
          </a:p>
          <a:p>
            <a:pPr marL="0" indent="0">
              <a:buNone/>
            </a:pPr>
            <a:endParaRPr lang="ta-IN" sz="1800" dirty="0" smtClean="0">
              <a:latin typeface="Arial"/>
              <a:cs typeface="Arial"/>
            </a:endParaRPr>
          </a:p>
          <a:p>
            <a:r>
              <a:rPr lang="ta-IN" sz="1800" dirty="0">
                <a:latin typeface="Arial"/>
                <a:cs typeface="Arial"/>
              </a:rPr>
              <a:t>v</a:t>
            </a:r>
            <a:r>
              <a:rPr lang="hr-HR" sz="1800" dirty="0" smtClean="0">
                <a:latin typeface="Arial"/>
                <a:cs typeface="Arial"/>
              </a:rPr>
              <a:t>ideo </a:t>
            </a:r>
            <a:r>
              <a:rPr lang="hr-HR" sz="1800" dirty="0">
                <a:latin typeface="Arial"/>
                <a:cs typeface="Arial"/>
              </a:rPr>
              <a:t>sadržaji </a:t>
            </a:r>
            <a:r>
              <a:rPr lang="ta-IN" sz="1800" dirty="0" smtClean="0">
                <a:latin typeface="Arial"/>
                <a:cs typeface="Arial"/>
              </a:rPr>
              <a:t>= </a:t>
            </a:r>
            <a:r>
              <a:rPr lang="hr-HR" sz="1800" dirty="0" smtClean="0">
                <a:latin typeface="Arial"/>
                <a:cs typeface="Arial"/>
              </a:rPr>
              <a:t>atraktivni materijali</a:t>
            </a:r>
            <a:r>
              <a:rPr lang="ta-IN" sz="1800" dirty="0" smtClean="0">
                <a:latin typeface="Arial"/>
                <a:cs typeface="Arial"/>
              </a:rPr>
              <a:t>, učitani direktno na FB dobivaju više pregleda nego dijeljeni preko YouTube-a </a:t>
            </a:r>
          </a:p>
          <a:p>
            <a:endParaRPr lang="ta-IN" sz="18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 descr="net.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6" y="1600200"/>
            <a:ext cx="4186244" cy="235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4551" y="3952166"/>
            <a:ext cx="319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200" dirty="0" smtClean="0"/>
              <a:t>Izvor: net.hr</a:t>
            </a:r>
          </a:p>
          <a:p>
            <a:r>
              <a:rPr lang="ta-IN" sz="1200" dirty="0" smtClean="0"/>
              <a:t>(članak objavljen 29.01.2016.)</a:t>
            </a:r>
            <a:endParaRPr lang="ta-IN" sz="1200" dirty="0"/>
          </a:p>
        </p:txBody>
      </p:sp>
    </p:spTree>
    <p:extLst>
      <p:ext uri="{BB962C8B-B14F-4D97-AF65-F5344CB8AC3E}">
        <p14:creationId xmlns:p14="http://schemas.microsoft.com/office/powerpoint/2010/main" val="324782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Loš primjer objave na FB</a:t>
            </a:r>
            <a:endParaRPr lang="en-US" dirty="0"/>
          </a:p>
        </p:txBody>
      </p:sp>
      <p:pic>
        <p:nvPicPr>
          <p:cNvPr id="5" name="Picture 4" descr="12809841_10207465741515319_125644593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 b="4665"/>
          <a:stretch/>
        </p:blipFill>
        <p:spPr>
          <a:xfrm>
            <a:off x="645310" y="1823622"/>
            <a:ext cx="3529834" cy="4196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2362" y="1858418"/>
            <a:ext cx="295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ta-IN" dirty="0" smtClean="0"/>
              <a:t>reviše teksta</a:t>
            </a:r>
          </a:p>
          <a:p>
            <a:pPr marL="285750" indent="-285750">
              <a:buFont typeface="Arial"/>
              <a:buChar char="•"/>
            </a:pPr>
            <a:r>
              <a:rPr lang="ta-IN" dirty="0" smtClean="0"/>
              <a:t>Nema oznaka, hashtagova</a:t>
            </a:r>
          </a:p>
          <a:p>
            <a:pPr marL="285750" indent="-285750">
              <a:buFont typeface="Arial"/>
              <a:buChar char="•"/>
            </a:pPr>
            <a:r>
              <a:rPr lang="ta-IN" dirty="0" smtClean="0"/>
              <a:t>!!! </a:t>
            </a:r>
            <a:r>
              <a:rPr lang="en-US" dirty="0" smtClean="0"/>
              <a:t>N</a:t>
            </a:r>
            <a:r>
              <a:rPr lang="ta-IN" dirty="0" smtClean="0"/>
              <a:t>ema fotografije !!!</a:t>
            </a:r>
            <a:br>
              <a:rPr lang="ta-IN" dirty="0" smtClean="0"/>
            </a:br>
            <a:r>
              <a:rPr lang="ta-IN" dirty="0" smtClean="0"/>
              <a:t/>
            </a:r>
            <a:br>
              <a:rPr lang="ta-IN" dirty="0" smtClean="0"/>
            </a:br>
            <a:r>
              <a:rPr lang="ta-IN" dirty="0" smtClean="0"/>
              <a:t>Rezultat: mali broj lajkova, mala interakcija, slab doseg publike, ne poznavanje community managementa koji, ukoliko je dobar, može dovesti sponzore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Dobar primjer objave na FB </a:t>
            </a:r>
            <a:endParaRPr lang="en-US" dirty="0"/>
          </a:p>
        </p:txBody>
      </p:sp>
      <p:pic>
        <p:nvPicPr>
          <p:cNvPr id="4" name="Picture 3" descr="12790095_10207465741235312_198053921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b="6810"/>
          <a:stretch/>
        </p:blipFill>
        <p:spPr>
          <a:xfrm>
            <a:off x="4582293" y="1606149"/>
            <a:ext cx="3883247" cy="4509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141" y="2035544"/>
            <a:ext cx="3131358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ta-IN" dirty="0"/>
              <a:t>U</a:t>
            </a:r>
            <a:r>
              <a:rPr lang="ta-IN" dirty="0" smtClean="0"/>
              <a:t> prvom planu su navijači = oni su ti koji kupuju ulaznice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K</a:t>
            </a:r>
            <a:r>
              <a:rPr lang="ta-IN" dirty="0" smtClean="0"/>
              <a:t>ratki opis, korištenje hashtagova i oznaka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</a:t>
            </a:r>
            <a:r>
              <a:rPr lang="ta-IN" dirty="0" smtClean="0"/>
              <a:t>obiva se velik broj pregleda i lajkova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M</a:t>
            </a:r>
            <a:r>
              <a:rPr lang="ta-IN" dirty="0" smtClean="0"/>
              <a:t>ože dospjeti u medije = dobiva se pozornost</a:t>
            </a:r>
          </a:p>
        </p:txBody>
      </p:sp>
    </p:spTree>
    <p:extLst>
      <p:ext uri="{BB962C8B-B14F-4D97-AF65-F5344CB8AC3E}">
        <p14:creationId xmlns:p14="http://schemas.microsoft.com/office/powerpoint/2010/main" val="114026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latin typeface="Arial"/>
                <a:cs typeface="Arial"/>
              </a:rPr>
              <a:t>V</a:t>
            </a:r>
            <a:r>
              <a:rPr lang="ta-IN" sz="2400" dirty="0" smtClean="0">
                <a:latin typeface="Arial"/>
                <a:cs typeface="Arial"/>
              </a:rPr>
              <a:t>ideo isječci do 15 sek.; fotografije </a:t>
            </a:r>
          </a:p>
          <a:p>
            <a:pPr>
              <a:lnSpc>
                <a:spcPct val="140000"/>
              </a:lnSpc>
            </a:pPr>
            <a:r>
              <a:rPr lang="hr-HR" sz="2400" dirty="0" smtClean="0">
                <a:latin typeface="Arial"/>
                <a:cs typeface="Arial"/>
              </a:rPr>
              <a:t>Prikazuje „</a:t>
            </a:r>
            <a:r>
              <a:rPr lang="hr-HR" sz="2400" dirty="0">
                <a:latin typeface="Arial"/>
                <a:cs typeface="Arial"/>
              </a:rPr>
              <a:t>behind the scenes“, </a:t>
            </a:r>
            <a:endParaRPr lang="ta-IN" sz="2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hr-HR" sz="2400" dirty="0" smtClean="0">
                <a:latin typeface="Arial"/>
                <a:cs typeface="Arial"/>
              </a:rPr>
              <a:t>Opisi </a:t>
            </a:r>
            <a:r>
              <a:rPr lang="ta-IN" sz="2400" dirty="0" smtClean="0">
                <a:latin typeface="Arial"/>
                <a:cs typeface="Arial"/>
              </a:rPr>
              <a:t>= </a:t>
            </a:r>
            <a:r>
              <a:rPr lang="hr-HR" sz="2400" dirty="0" smtClean="0">
                <a:latin typeface="Arial"/>
                <a:cs typeface="Arial"/>
              </a:rPr>
              <a:t>do </a:t>
            </a:r>
            <a:r>
              <a:rPr lang="hr-HR" sz="2400" dirty="0">
                <a:latin typeface="Arial"/>
                <a:cs typeface="Arial"/>
              </a:rPr>
              <a:t>140 </a:t>
            </a:r>
            <a:r>
              <a:rPr lang="hr-HR" sz="2400" dirty="0" smtClean="0">
                <a:latin typeface="Arial"/>
                <a:cs typeface="Arial"/>
              </a:rPr>
              <a:t>znakova</a:t>
            </a:r>
            <a:endParaRPr lang="ta-IN" sz="2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rial"/>
                <a:cs typeface="Arial"/>
              </a:rPr>
              <a:t>K</a:t>
            </a:r>
            <a:r>
              <a:rPr lang="ta-IN" sz="2400" dirty="0" smtClean="0">
                <a:latin typeface="Arial"/>
                <a:cs typeface="Arial"/>
              </a:rPr>
              <a:t>orištenje </a:t>
            </a:r>
            <a:r>
              <a:rPr lang="hr-HR" sz="2400" dirty="0" smtClean="0">
                <a:latin typeface="Arial"/>
                <a:cs typeface="Arial"/>
              </a:rPr>
              <a:t>hashtagov</a:t>
            </a:r>
            <a:r>
              <a:rPr lang="ta-IN" sz="2400" dirty="0" smtClean="0">
                <a:latin typeface="Arial"/>
                <a:cs typeface="Arial"/>
              </a:rPr>
              <a:t>a</a:t>
            </a:r>
            <a:r>
              <a:rPr lang="hr-HR" sz="2400" dirty="0" smtClean="0">
                <a:latin typeface="Arial"/>
                <a:cs typeface="Arial"/>
              </a:rPr>
              <a:t>, oznak</a:t>
            </a:r>
            <a:r>
              <a:rPr lang="ta-IN" sz="2400" dirty="0" smtClean="0">
                <a:latin typeface="Arial"/>
                <a:cs typeface="Arial"/>
              </a:rPr>
              <a:t>a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hr-HR" sz="2400" dirty="0">
                <a:latin typeface="Arial"/>
                <a:cs typeface="Arial"/>
              </a:rPr>
              <a:t>lokacija (79 % više interakcije dobiva objava s označenom lokacijom prema Simply Mesured's istraživanju) i </a:t>
            </a:r>
            <a:r>
              <a:rPr lang="hr-HR" sz="2400" dirty="0" smtClean="0">
                <a:latin typeface="Arial"/>
                <a:cs typeface="Arial"/>
              </a:rPr>
              <a:t>korisnika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2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788612_10207465836957705_58570658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6" y="652417"/>
            <a:ext cx="3177551" cy="5640153"/>
          </a:xfrm>
          <a:prstGeom prst="rect">
            <a:avLst/>
          </a:prstGeom>
        </p:spPr>
      </p:pic>
      <p:pic>
        <p:nvPicPr>
          <p:cNvPr id="6" name="Picture 5" descr="12810129_10207465843957880_135698126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74" y="652417"/>
            <a:ext cx="3177552" cy="56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>
                <a:latin typeface="Arial"/>
                <a:cs typeface="Arial"/>
              </a:rPr>
              <a:t>M</a:t>
            </a:r>
            <a:r>
              <a:rPr lang="hr-HR" sz="2400" dirty="0" smtClean="0">
                <a:latin typeface="Arial"/>
                <a:cs typeface="Arial"/>
              </a:rPr>
              <a:t>reža za mikroblogiranje</a:t>
            </a:r>
            <a:endParaRPr lang="ta-IN" sz="2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rial"/>
                <a:cs typeface="Arial"/>
              </a:rPr>
              <a:t>B</a:t>
            </a:r>
            <a:r>
              <a:rPr lang="ta-IN" sz="2400" dirty="0" smtClean="0">
                <a:latin typeface="Arial"/>
                <a:cs typeface="Arial"/>
              </a:rPr>
              <a:t>reaking news / </a:t>
            </a:r>
            <a:r>
              <a:rPr lang="hr-HR" sz="2400" dirty="0" smtClean="0">
                <a:latin typeface="Arial"/>
                <a:cs typeface="Arial"/>
              </a:rPr>
              <a:t>live rezultat</a:t>
            </a:r>
            <a:r>
              <a:rPr lang="ta-IN" sz="2400" dirty="0" smtClean="0">
                <a:latin typeface="Arial"/>
                <a:cs typeface="Arial"/>
              </a:rPr>
              <a:t>i</a:t>
            </a:r>
            <a:r>
              <a:rPr lang="hr-HR" sz="2400" dirty="0" smtClean="0">
                <a:latin typeface="Arial"/>
                <a:cs typeface="Arial"/>
              </a:rPr>
              <a:t> utakmica </a:t>
            </a:r>
            <a:r>
              <a:rPr lang="ta-IN" sz="2400" dirty="0" smtClean="0">
                <a:latin typeface="Arial"/>
                <a:cs typeface="Arial"/>
              </a:rPr>
              <a:t>/ informiranje</a:t>
            </a:r>
          </a:p>
          <a:p>
            <a:pPr>
              <a:lnSpc>
                <a:spcPct val="140000"/>
              </a:lnSpc>
            </a:pPr>
            <a:r>
              <a:rPr lang="hr-HR" sz="2400" dirty="0" smtClean="0">
                <a:latin typeface="Arial"/>
                <a:cs typeface="Arial"/>
              </a:rPr>
              <a:t>120 </a:t>
            </a:r>
            <a:r>
              <a:rPr lang="hr-HR" sz="2400" dirty="0">
                <a:latin typeface="Arial"/>
                <a:cs typeface="Arial"/>
              </a:rPr>
              <a:t>znakova </a:t>
            </a:r>
            <a:r>
              <a:rPr lang="ta-IN" sz="2400" dirty="0" smtClean="0">
                <a:latin typeface="Arial"/>
                <a:cs typeface="Arial"/>
              </a:rPr>
              <a:t>= </a:t>
            </a:r>
            <a:r>
              <a:rPr lang="hr-HR" sz="2400" dirty="0" smtClean="0">
                <a:latin typeface="Arial"/>
                <a:cs typeface="Arial"/>
              </a:rPr>
              <a:t>kratku informaciju</a:t>
            </a:r>
            <a:r>
              <a:rPr lang="ta-IN" sz="2400" dirty="0" smtClean="0">
                <a:latin typeface="Arial"/>
                <a:cs typeface="Arial"/>
              </a:rPr>
              <a:t>, </a:t>
            </a:r>
            <a:r>
              <a:rPr lang="hr-HR" sz="2400" dirty="0" smtClean="0">
                <a:latin typeface="Arial"/>
                <a:cs typeface="Arial"/>
              </a:rPr>
              <a:t>hashtagovi</a:t>
            </a:r>
            <a:r>
              <a:rPr lang="ta-IN" sz="2400" dirty="0" smtClean="0">
                <a:latin typeface="Arial"/>
                <a:cs typeface="Arial"/>
              </a:rPr>
              <a:t>, </a:t>
            </a:r>
            <a:r>
              <a:rPr lang="hr-HR" sz="2400" dirty="0" smtClean="0">
                <a:latin typeface="Arial"/>
                <a:cs typeface="Arial"/>
              </a:rPr>
              <a:t>oznake </a:t>
            </a:r>
            <a:r>
              <a:rPr lang="hr-HR" sz="2400" dirty="0">
                <a:latin typeface="Arial"/>
                <a:cs typeface="Arial"/>
              </a:rPr>
              <a:t>drugih korisnika Twittera, uz naravno dobru fotografiju i video </a:t>
            </a:r>
            <a:r>
              <a:rPr lang="hr-HR" sz="2400" dirty="0" smtClean="0">
                <a:latin typeface="Arial"/>
                <a:cs typeface="Arial"/>
              </a:rPr>
              <a:t>materijal </a:t>
            </a:r>
            <a:endParaRPr lang="ta-IN" sz="2400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ta-IN" sz="2400" dirty="0" smtClean="0">
                <a:latin typeface="Arial"/>
                <a:cs typeface="Arial"/>
              </a:rPr>
              <a:t>etwitt </a:t>
            </a:r>
            <a:r>
              <a:rPr lang="hr-HR" sz="2400" dirty="0" smtClean="0">
                <a:latin typeface="Arial"/>
                <a:cs typeface="Arial"/>
              </a:rPr>
              <a:t>objav</a:t>
            </a:r>
            <a:r>
              <a:rPr lang="ta-IN" sz="2400" dirty="0" smtClean="0">
                <a:latin typeface="Arial"/>
                <a:cs typeface="Arial"/>
              </a:rPr>
              <a:t>a</a:t>
            </a:r>
            <a:r>
              <a:rPr lang="hr-HR" sz="2400" dirty="0" smtClean="0">
                <a:latin typeface="Arial"/>
                <a:cs typeface="Arial"/>
              </a:rPr>
              <a:t> </a:t>
            </a:r>
            <a:r>
              <a:rPr lang="hr-HR" sz="2400" dirty="0">
                <a:latin typeface="Arial"/>
                <a:cs typeface="Arial"/>
              </a:rPr>
              <a:t>drugih korisnika </a:t>
            </a:r>
            <a:r>
              <a:rPr lang="ta-IN" sz="2400" dirty="0" smtClean="0">
                <a:latin typeface="Arial"/>
                <a:cs typeface="Arial"/>
              </a:rPr>
              <a:t>= </a:t>
            </a:r>
            <a:r>
              <a:rPr lang="hr-HR" sz="2400" dirty="0" smtClean="0">
                <a:latin typeface="Arial"/>
                <a:cs typeface="Arial"/>
              </a:rPr>
              <a:t>veća </a:t>
            </a:r>
            <a:r>
              <a:rPr lang="hr-HR" sz="2400" dirty="0">
                <a:latin typeface="Arial"/>
                <a:cs typeface="Arial"/>
              </a:rPr>
              <a:t>interakcija. </a:t>
            </a:r>
            <a:endParaRPr lang="en-GB" sz="2400" dirty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28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Latha</vt:lpstr>
      <vt:lpstr>Office Theme</vt:lpstr>
      <vt:lpstr>Društvene mreže</vt:lpstr>
      <vt:lpstr>PowerPoint Presentation</vt:lpstr>
      <vt:lpstr>PowerPoint Presentation</vt:lpstr>
      <vt:lpstr>Facebook </vt:lpstr>
      <vt:lpstr>Loš primjer objave na FB</vt:lpstr>
      <vt:lpstr>Dobar primjer objave na FB </vt:lpstr>
      <vt:lpstr>Instagram</vt:lpstr>
      <vt:lpstr>PowerPoint Presentation</vt:lpstr>
      <vt:lpstr>Twitter</vt:lpstr>
      <vt:lpstr>PowerPoint Presentation</vt:lpstr>
    </vt:vector>
  </TitlesOfParts>
  <Company>SEHA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Društvene mreže</dc:title>
  <dc:creator>Macbook Air</dc:creator>
  <cp:lastModifiedBy>Nenad</cp:lastModifiedBy>
  <cp:revision>5</cp:revision>
  <dcterms:created xsi:type="dcterms:W3CDTF">2016-03-03T17:21:08Z</dcterms:created>
  <dcterms:modified xsi:type="dcterms:W3CDTF">2016-03-03T20:54:51Z</dcterms:modified>
</cp:coreProperties>
</file>